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7" r:id="rId4"/>
    <p:sldId id="269" r:id="rId5"/>
    <p:sldId id="259" r:id="rId6"/>
    <p:sldId id="260" r:id="rId7"/>
    <p:sldId id="261" r:id="rId8"/>
    <p:sldId id="267" r:id="rId9"/>
    <p:sldId id="262" r:id="rId10"/>
    <p:sldId id="263" r:id="rId11"/>
    <p:sldId id="268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23/09/2021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23/09/2021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23/09/2021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577130"/>
            <a:ext cx="6858000" cy="3003259"/>
          </a:xfrm>
        </p:spPr>
        <p:txBody>
          <a:bodyPr>
            <a:normAutofit/>
          </a:bodyPr>
          <a:lstStyle/>
          <a:p>
            <a:r>
              <a:rPr lang="en-GB" sz="2800" b="1" dirty="0"/>
              <a:t>R D2‐01 </a:t>
            </a:r>
            <a:r>
              <a:rPr lang="sr-Latn-ME" sz="2800" b="1" dirty="0"/>
              <a:t>- INSTALIRANA OPREMA I UPOTREBA RAZLIČITIH PROTOKOLA ZA PRIKUPLJANJE</a:t>
            </a:r>
            <a:br>
              <a:rPr lang="sr-Latn-ME" sz="2800" b="1" dirty="0"/>
            </a:br>
            <a:r>
              <a:rPr lang="sr-Latn-ME" sz="2800" b="1" dirty="0"/>
              <a:t>PODATAKA ZA POTREBE NOVOG SCADA/EMS SISTEMA U CGES‐U</a:t>
            </a:r>
            <a:br>
              <a:rPr lang="en-GB" dirty="0"/>
            </a:b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689446"/>
            <a:ext cx="6858000" cy="1048624"/>
          </a:xfrm>
        </p:spPr>
        <p:txBody>
          <a:bodyPr/>
          <a:lstStyle/>
          <a:p>
            <a:pPr algn="l"/>
            <a:endParaRPr lang="sr-Latn-ME" dirty="0"/>
          </a:p>
          <a:p>
            <a:pPr algn="l"/>
            <a:r>
              <a:rPr lang="en-NZ" sz="2000" dirty="0"/>
              <a:t>M. </a:t>
            </a:r>
            <a:r>
              <a:rPr lang="en-NZ" sz="2000" dirty="0" err="1"/>
              <a:t>Jovović</a:t>
            </a:r>
            <a:r>
              <a:rPr lang="en-NZ" sz="2000" dirty="0"/>
              <a:t>, N. </a:t>
            </a:r>
            <a:r>
              <a:rPr lang="en-NZ" sz="2000" dirty="0" err="1"/>
              <a:t>Knežević</a:t>
            </a:r>
            <a:r>
              <a:rPr lang="en-NZ" sz="2000" dirty="0"/>
              <a:t>	</a:t>
            </a:r>
            <a:r>
              <a:rPr lang="sr-Latn-ME" sz="2000" dirty="0"/>
              <a:t>	</a:t>
            </a:r>
            <a:r>
              <a:rPr lang="en-NZ" sz="2000" dirty="0"/>
              <a:t>CGES</a:t>
            </a:r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E6BA-378B-42D1-9CE3-3A3B32158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25704"/>
            <a:ext cx="8229600" cy="672514"/>
          </a:xfrm>
        </p:spPr>
        <p:txBody>
          <a:bodyPr>
            <a:normAutofit/>
          </a:bodyPr>
          <a:lstStyle/>
          <a:p>
            <a:r>
              <a:rPr lang="sr-Latn-ME" sz="2800" dirty="0"/>
              <a:t>OAG – pregled komunikacije u online modu</a:t>
            </a:r>
            <a:endParaRPr lang="en-GB" sz="2800" dirty="0"/>
          </a:p>
        </p:txBody>
      </p:sp>
      <p:pic>
        <p:nvPicPr>
          <p:cNvPr id="4098" name="Picture 2" descr="OAGnadzorFull">
            <a:extLst>
              <a:ext uri="{FF2B5EF4-FFF2-40B4-BE49-F238E27FC236}">
                <a16:creationId xmlns:a16="http://schemas.microsoft.com/office/drawing/2014/main" id="{0EA7967B-11CD-4CF5-8F97-D97F4153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70" y="1988786"/>
            <a:ext cx="6858000" cy="361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F08FFF-8249-4077-B33B-FE3F1BE5B504}"/>
              </a:ext>
            </a:extLst>
          </p:cNvPr>
          <p:cNvSpPr txBox="1"/>
          <p:nvPr/>
        </p:nvSpPr>
        <p:spPr>
          <a:xfrm>
            <a:off x="1166070" y="973123"/>
            <a:ext cx="6107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chemeClr val="bg1"/>
                </a:solidFill>
              </a:rPr>
              <a:t>Pregled udaljenih centar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chemeClr val="bg1"/>
                </a:solidFill>
              </a:rPr>
              <a:t>Pregled bilateralnih tabela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dirty="0">
                <a:solidFill>
                  <a:schemeClr val="bg1"/>
                </a:solidFill>
              </a:rPr>
              <a:t>Pregled pojedinačnih podataka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5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191A-8C7B-4696-B396-481E8C57D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2092"/>
            <a:ext cx="6858000" cy="538697"/>
          </a:xfrm>
        </p:spPr>
        <p:txBody>
          <a:bodyPr>
            <a:normAutofit/>
          </a:bodyPr>
          <a:lstStyle/>
          <a:p>
            <a:r>
              <a:rPr lang="sr-Latn-ME" sz="2800" dirty="0"/>
              <a:t>WAMS – konfigurisan sistem </a:t>
            </a:r>
            <a:endParaRPr lang="en-GB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3888D-1AD8-4ACE-AD91-1FE2813AB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723" y="730789"/>
            <a:ext cx="6858000" cy="129095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Lokalni PMU-ovi (četiri lokacije od značaja)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PMU-ovi iz okruzenja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IEEE C37.118.1</a:t>
            </a:r>
            <a:r>
              <a:rPr lang="sr-Latn-ME" sz="2000" dirty="0"/>
              <a:t> - standard za prikupljanje podataka sa PMU-ova za rad WAMS sistema</a:t>
            </a:r>
            <a:endParaRPr lang="en-GB" sz="2000" dirty="0"/>
          </a:p>
        </p:txBody>
      </p:sp>
      <p:pic>
        <p:nvPicPr>
          <p:cNvPr id="2050" name="Picture 2" descr="wamsFull1">
            <a:extLst>
              <a:ext uri="{FF2B5EF4-FFF2-40B4-BE49-F238E27FC236}">
                <a16:creationId xmlns:a16="http://schemas.microsoft.com/office/drawing/2014/main" id="{80E62F1C-BEBC-4ED8-9EF5-F6F90B83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34" y="2147582"/>
            <a:ext cx="6857999" cy="354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76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BE3C-AAFA-45DD-9C58-CBACDC469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776326"/>
            <a:ext cx="6858000" cy="852221"/>
          </a:xfrm>
        </p:spPr>
        <p:txBody>
          <a:bodyPr>
            <a:normAutofit/>
          </a:bodyPr>
          <a:lstStyle/>
          <a:p>
            <a:r>
              <a:rPr lang="sr-Latn-ME" sz="2800" dirty="0"/>
              <a:t>Zaključak</a:t>
            </a:r>
            <a:endParaRPr lang="en-GB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F5CC2-4439-4541-8408-E62C31FF5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21080"/>
            <a:ext cx="6858000" cy="341431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Ogroman broj informacija koje je potrebno prikupiti (81 objekat od čega 32 objekta iz Crne Gore sa približno 10000 podataka i ostatak iz okruženja sa približno 4000 podataka 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Raznolikost protokola i standarda za rad SCADA/EMS sistema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Upotreba različitih alata (softvera)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Potrebno je obezbjediti pouzdan i neprekidan rad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Povezanost sa okolnim sistemima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Cyber sacurity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3437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26D9-77C7-4EE6-A9E3-7C22BEEC00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Hvala na pažnji!!!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97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60EF-74ED-40FA-9E57-3591E56DA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4"/>
            <a:ext cx="6858000" cy="607420"/>
          </a:xfrm>
        </p:spPr>
        <p:txBody>
          <a:bodyPr>
            <a:normAutofit/>
          </a:bodyPr>
          <a:lstStyle/>
          <a:p>
            <a:r>
              <a:rPr lang="sr-Latn-ME" sz="3200" dirty="0"/>
              <a:t>Pitanja: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472D4-78B6-49BD-994F-9C6F2BD2C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1928385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AutoNum type="arabicPeriod"/>
            </a:pPr>
            <a:r>
              <a:rPr lang="en-GB" dirty="0" err="1"/>
              <a:t>Št</a:t>
            </a:r>
            <a:r>
              <a:rPr lang="sr-Latn-ME" dirty="0"/>
              <a:t>a</a:t>
            </a:r>
            <a:r>
              <a:rPr lang="en-GB" dirty="0"/>
              <a:t> je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upotrebom</a:t>
            </a:r>
            <a:r>
              <a:rPr lang="en-GB" dirty="0"/>
              <a:t> IEC 60870-5-101 </a:t>
            </a:r>
            <a:r>
              <a:rPr lang="en-GB" dirty="0" err="1"/>
              <a:t>serijskog</a:t>
            </a:r>
            <a:r>
              <a:rPr lang="en-GB" dirty="0"/>
              <a:t> </a:t>
            </a:r>
            <a:r>
              <a:rPr lang="en-GB" dirty="0" err="1"/>
              <a:t>protokola</a:t>
            </a:r>
            <a:r>
              <a:rPr lang="en-GB" dirty="0"/>
              <a:t>?</a:t>
            </a:r>
            <a:r>
              <a:rPr lang="sr-Latn-ME" dirty="0"/>
              <a:t> </a:t>
            </a:r>
            <a:r>
              <a:rPr lang="en-GB" dirty="0"/>
              <a:t>Da li je </a:t>
            </a:r>
            <a:r>
              <a:rPr lang="en-GB" dirty="0" err="1"/>
              <a:t>planirano</a:t>
            </a:r>
            <a:r>
              <a:rPr lang="en-GB" dirty="0"/>
              <a:t> da se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za</a:t>
            </a:r>
            <a:r>
              <a:rPr lang="sr-Latn-ME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svrhe</a:t>
            </a:r>
            <a:r>
              <a:rPr lang="en-GB" dirty="0"/>
              <a:t>? </a:t>
            </a:r>
            <a:endParaRPr lang="sr-Latn-ME" dirty="0"/>
          </a:p>
          <a:p>
            <a:pPr marL="457200" indent="-457200" algn="just">
              <a:buAutoNum type="arabicPeriod"/>
            </a:pPr>
            <a:endParaRPr lang="sr-Latn-ME" dirty="0"/>
          </a:p>
          <a:p>
            <a:pPr marL="457200" indent="-457200" algn="just">
              <a:buAutoNum type="arabicPeriod"/>
            </a:pPr>
            <a:r>
              <a:rPr lang="en-GB" dirty="0" err="1"/>
              <a:t>Imajući</a:t>
            </a:r>
            <a:r>
              <a:rPr lang="en-GB" dirty="0"/>
              <a:t> u </a:t>
            </a:r>
            <a:r>
              <a:rPr lang="en-GB" dirty="0" err="1"/>
              <a:t>vidu</a:t>
            </a:r>
            <a:r>
              <a:rPr lang="en-GB" dirty="0"/>
              <a:t> da je IEC 60870-5-104 </a:t>
            </a:r>
            <a:r>
              <a:rPr lang="en-GB" dirty="0" err="1"/>
              <a:t>baziran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TCP/IP </a:t>
            </a:r>
            <a:r>
              <a:rPr lang="en-GB" dirty="0" err="1"/>
              <a:t>protokolu</a:t>
            </a:r>
            <a:r>
              <a:rPr lang="en-GB" dirty="0"/>
              <a:t>, da li se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vod</a:t>
            </a:r>
            <a:r>
              <a:rPr lang="sr-Latn-ME" dirty="0"/>
              <a:t>i</a:t>
            </a:r>
            <a:r>
              <a:rPr lang="en-GB" dirty="0"/>
              <a:t>lo </a:t>
            </a:r>
            <a:r>
              <a:rPr lang="en-GB" dirty="0" err="1"/>
              <a:t>računa</a:t>
            </a:r>
            <a:r>
              <a:rPr lang="en-GB" dirty="0"/>
              <a:t> o </a:t>
            </a:r>
            <a:r>
              <a:rPr lang="en-GB" dirty="0" err="1"/>
              <a:t>informacionoj</a:t>
            </a:r>
            <a:r>
              <a:rPr lang="en-GB" dirty="0"/>
              <a:t> </a:t>
            </a:r>
            <a:r>
              <a:rPr lang="en-GB" dirty="0" err="1"/>
              <a:t>bezbjednosti</a:t>
            </a:r>
            <a:r>
              <a:rPr lang="en-GB" dirty="0"/>
              <a:t> </a:t>
            </a:r>
            <a:r>
              <a:rPr lang="en-GB" dirty="0" err="1"/>
              <a:t>sistema</a:t>
            </a:r>
            <a:r>
              <a:rPr lang="en-GB" dirty="0"/>
              <a:t>?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143403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5A58-A98A-4173-B8D8-8BD842CFA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4"/>
            <a:ext cx="6858000" cy="691310"/>
          </a:xfrm>
        </p:spPr>
        <p:txBody>
          <a:bodyPr>
            <a:normAutofit/>
          </a:bodyPr>
          <a:lstStyle/>
          <a:p>
            <a:pPr algn="l"/>
            <a:r>
              <a:rPr lang="sr-Latn-ME" sz="2800" dirty="0"/>
              <a:t>Ovim radom je obrađeno sledeće</a:t>
            </a:r>
            <a:r>
              <a:rPr lang="sr-Latn-ME" dirty="0"/>
              <a:t>: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9EE84-162C-48DE-AE06-43B46AF33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183610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Instalirana oprema na dvije fizički odvojene lokacije koja obezbjeđuje „vruću“ redudansu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Protokoli i standardi u upotrebi za različite aplikacije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Latn-M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51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4FFF3D-7A59-4B7B-9450-4FD9B836C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21" y="931178"/>
            <a:ext cx="7191159" cy="47062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8F1F0D1-1581-4498-BAE0-DD8BF8390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220" y="233237"/>
            <a:ext cx="6858000" cy="562062"/>
          </a:xfrm>
        </p:spPr>
        <p:txBody>
          <a:bodyPr>
            <a:noAutofit/>
          </a:bodyPr>
          <a:lstStyle/>
          <a:p>
            <a:r>
              <a:rPr lang="hr-HR" b="1" dirty="0"/>
              <a:t>Serveri glavnog sistema upravljanja u realnom vremenu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46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7970-4614-4953-970F-94438527D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4559"/>
            <a:ext cx="6858000" cy="578839"/>
          </a:xfrm>
        </p:spPr>
        <p:txBody>
          <a:bodyPr>
            <a:normAutofit/>
          </a:bodyPr>
          <a:lstStyle/>
          <a:p>
            <a:r>
              <a:rPr lang="sr-Latn-ME" sz="2800" dirty="0"/>
              <a:t>Ormari sa serverima u NDC-u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FD89D-0CC3-4A83-8378-32702DF4A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35" y="822121"/>
            <a:ext cx="4765729" cy="55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0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FA8D-9B2B-4B45-B2A5-823091C41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54936"/>
            <a:ext cx="6858000" cy="565475"/>
          </a:xfrm>
        </p:spPr>
        <p:txBody>
          <a:bodyPr>
            <a:normAutofit/>
          </a:bodyPr>
          <a:lstStyle/>
          <a:p>
            <a:pPr algn="l"/>
            <a:r>
              <a:rPr lang="en-GB" sz="2800" dirty="0" err="1"/>
              <a:t>Protokoli</a:t>
            </a:r>
            <a:r>
              <a:rPr lang="en-GB" sz="2800" dirty="0"/>
              <a:t> u </a:t>
            </a:r>
            <a:r>
              <a:rPr lang="en-GB" sz="2800" dirty="0" err="1"/>
              <a:t>upotrebi</a:t>
            </a:r>
            <a:r>
              <a:rPr lang="sr-Latn-ME" sz="2800" dirty="0"/>
              <a:t>:</a:t>
            </a:r>
            <a:r>
              <a:rPr lang="en-GB" sz="28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680AD-CCCB-4820-B5E5-EA1E156AA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163477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dirty="0"/>
              <a:t> • FEP (Front End Protocol) </a:t>
            </a:r>
            <a:r>
              <a:rPr lang="en-GB" dirty="0" err="1"/>
              <a:t>sistem</a:t>
            </a:r>
            <a:r>
              <a:rPr lang="en-GB" dirty="0"/>
              <a:t> za </a:t>
            </a:r>
            <a:r>
              <a:rPr lang="en-GB" dirty="0" err="1"/>
              <a:t>komunikaciju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trafostanicama</a:t>
            </a:r>
            <a:r>
              <a:rPr lang="en-GB" dirty="0"/>
              <a:t> po IEC 60870-5-104 </a:t>
            </a:r>
            <a:endParaRPr lang="sr-Latn-ME" dirty="0"/>
          </a:p>
          <a:p>
            <a:pPr algn="l"/>
            <a:r>
              <a:rPr lang="en-GB" dirty="0"/>
              <a:t>• OAG ( Open-Access Gateway) </a:t>
            </a:r>
            <a:r>
              <a:rPr lang="en-GB" dirty="0" err="1"/>
              <a:t>sistem</a:t>
            </a:r>
            <a:r>
              <a:rPr lang="en-GB" dirty="0"/>
              <a:t> za </a:t>
            </a:r>
            <a:r>
              <a:rPr lang="en-GB" dirty="0" err="1"/>
              <a:t>komunikaciju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okolnim</a:t>
            </a:r>
            <a:r>
              <a:rPr lang="en-GB" dirty="0"/>
              <a:t> </a:t>
            </a:r>
            <a:r>
              <a:rPr lang="en-GB" dirty="0" err="1"/>
              <a:t>sistemima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elektranama</a:t>
            </a:r>
            <a:r>
              <a:rPr lang="en-GB" dirty="0"/>
              <a:t> po </a:t>
            </a:r>
            <a:r>
              <a:rPr lang="en-GB" dirty="0" err="1"/>
              <a:t>protokolu</a:t>
            </a:r>
            <a:r>
              <a:rPr lang="en-GB" dirty="0"/>
              <a:t> ICCP/Tase.2</a:t>
            </a:r>
            <a:endParaRPr lang="sr-Latn-ME" dirty="0"/>
          </a:p>
          <a:p>
            <a:pPr algn="l"/>
            <a:r>
              <a:rPr lang="en-GB" dirty="0"/>
              <a:t> • WAMS (Wide Area Monitoring System) </a:t>
            </a:r>
            <a:r>
              <a:rPr lang="en-GB" dirty="0" err="1"/>
              <a:t>sistem</a:t>
            </a:r>
            <a:r>
              <a:rPr lang="en-GB" dirty="0"/>
              <a:t> za </a:t>
            </a:r>
            <a:r>
              <a:rPr lang="en-GB" dirty="0" err="1"/>
              <a:t>komunikaciju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PMU-</a:t>
            </a:r>
            <a:r>
              <a:rPr lang="en-GB" dirty="0" err="1"/>
              <a:t>ovima</a:t>
            </a:r>
            <a:r>
              <a:rPr lang="en-GB" dirty="0"/>
              <a:t> (Phasor Measurement Unit)</a:t>
            </a:r>
          </a:p>
        </p:txBody>
      </p:sp>
    </p:spTree>
    <p:extLst>
      <p:ext uri="{BB962C8B-B14F-4D97-AF65-F5344CB8AC3E}">
        <p14:creationId xmlns:p14="http://schemas.microsoft.com/office/powerpoint/2010/main" val="263492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DB4A7-239E-4C7E-AA67-2E1F5D2BB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7171"/>
            <a:ext cx="6858000" cy="587229"/>
          </a:xfrm>
        </p:spPr>
        <p:txBody>
          <a:bodyPr>
            <a:noAutofit/>
          </a:bodyPr>
          <a:lstStyle/>
          <a:p>
            <a:pPr algn="l"/>
            <a:r>
              <a:rPr lang="sr-Latn-ME" sz="2800" dirty="0"/>
              <a:t>FEP – konfiguracija sistema</a:t>
            </a:r>
            <a:endParaRPr lang="en-GB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C279B-7AF3-458F-8D53-388B28A25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015069"/>
            <a:ext cx="6858000" cy="116607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Mrežni parametri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Adresiranje (interoperabilnost sistema)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Podjela adresa po tipu informacije</a:t>
            </a:r>
            <a:endParaRPr lang="en-GB" sz="2000" dirty="0"/>
          </a:p>
        </p:txBody>
      </p:sp>
      <p:pic>
        <p:nvPicPr>
          <p:cNvPr id="1026" name="Picture 2" descr="FEPfull">
            <a:extLst>
              <a:ext uri="{FF2B5EF4-FFF2-40B4-BE49-F238E27FC236}">
                <a16:creationId xmlns:a16="http://schemas.microsoft.com/office/drawing/2014/main" id="{9FA89FE2-44AA-4B8D-BA11-FE42553DA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81139"/>
            <a:ext cx="6857999" cy="34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98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FCE6-B051-4739-960C-42D2513C9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84" y="281812"/>
            <a:ext cx="8961452" cy="1029315"/>
          </a:xfrm>
        </p:spPr>
        <p:txBody>
          <a:bodyPr>
            <a:normAutofit/>
          </a:bodyPr>
          <a:lstStyle/>
          <a:p>
            <a:r>
              <a:rPr lang="sr-Latn-ME" sz="2800" dirty="0"/>
              <a:t>FEP - pregled komunikacije u online modu</a:t>
            </a:r>
            <a:br>
              <a:rPr lang="sr-Latn-ME" sz="2800" dirty="0"/>
            </a:br>
            <a:endParaRPr lang="en-GB" sz="2800" dirty="0"/>
          </a:p>
        </p:txBody>
      </p:sp>
      <p:pic>
        <p:nvPicPr>
          <p:cNvPr id="2050" name="Picture 2" descr="fep">
            <a:extLst>
              <a:ext uri="{FF2B5EF4-FFF2-40B4-BE49-F238E27FC236}">
                <a16:creationId xmlns:a16="http://schemas.microsoft.com/office/drawing/2014/main" id="{CB128B26-3394-4E77-A063-488BF25EE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20" y="1411795"/>
            <a:ext cx="5654180" cy="416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55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9DF5-0DF2-4B55-8EC1-CCAE3DEBF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5035"/>
            <a:ext cx="6858000" cy="852221"/>
          </a:xfrm>
        </p:spPr>
        <p:txBody>
          <a:bodyPr>
            <a:noAutofit/>
          </a:bodyPr>
          <a:lstStyle/>
          <a:p>
            <a:r>
              <a:rPr lang="sr-Latn-ME" sz="2800" dirty="0"/>
              <a:t>FEP – alat za online editovanje konfiguracije sistema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425E5-586E-4B76-8AC1-A2CAB7258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04" y="1516158"/>
            <a:ext cx="3682765" cy="4167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AC1B4-22B1-441D-BB23-8E57B32AF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7" y="1543366"/>
            <a:ext cx="3980573" cy="41678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812520-6DE3-4C2E-BD16-62DD645FDB76}"/>
              </a:ext>
            </a:extLst>
          </p:cNvPr>
          <p:cNvSpPr txBox="1"/>
          <p:nvPr/>
        </p:nvSpPr>
        <p:spPr>
          <a:xfrm>
            <a:off x="662730" y="1117256"/>
            <a:ext cx="36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chemeClr val="bg1"/>
                </a:solidFill>
              </a:rPr>
              <a:t>RTU parametri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4EEEF-EEA9-462A-B468-AE6C79E5C591}"/>
              </a:ext>
            </a:extLst>
          </p:cNvPr>
          <p:cNvSpPr txBox="1"/>
          <p:nvPr/>
        </p:nvSpPr>
        <p:spPr>
          <a:xfrm>
            <a:off x="4798505" y="1174034"/>
            <a:ext cx="368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solidFill>
                  <a:schemeClr val="bg1"/>
                </a:solidFill>
              </a:rPr>
              <a:t>Parametri signala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0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F93-80A6-4CD0-BF74-3831793B4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47" y="332148"/>
            <a:ext cx="8215906" cy="523529"/>
          </a:xfrm>
        </p:spPr>
        <p:txBody>
          <a:bodyPr>
            <a:normAutofit/>
          </a:bodyPr>
          <a:lstStyle/>
          <a:p>
            <a:r>
              <a:rPr lang="sr-Latn-ME" sz="2800" dirty="0"/>
              <a:t>OAG – konfiguracija sistema</a:t>
            </a:r>
            <a:endParaRPr lang="en-GB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34470-94FF-47CF-BF7A-6FB3DFFB7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066709"/>
            <a:ext cx="6858000" cy="91597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Konfiguracija udaljenih centara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ME" sz="2000" dirty="0"/>
              <a:t>Konfiguracija podataka za razmjenu</a:t>
            </a:r>
            <a:endParaRPr lang="en-GB" sz="2000" dirty="0"/>
          </a:p>
        </p:txBody>
      </p:sp>
      <p:pic>
        <p:nvPicPr>
          <p:cNvPr id="3074" name="Picture 2" descr="OAGfull">
            <a:extLst>
              <a:ext uri="{FF2B5EF4-FFF2-40B4-BE49-F238E27FC236}">
                <a16:creationId xmlns:a16="http://schemas.microsoft.com/office/drawing/2014/main" id="{8ECBB7EA-7D21-47F6-B53B-723D9777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72802"/>
            <a:ext cx="6857999" cy="36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8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342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Thème Office</vt:lpstr>
      <vt:lpstr>R D2‐01 - INSTALIRANA OPREMA I UPOTREBA RAZLIČITIH PROTOKOLA ZA PRIKUPLJANJE PODATAKA ZA POTREBE NOVOG SCADA/EMS SISTEMA U CGES‐U </vt:lpstr>
      <vt:lpstr>Ovim radom je obrađeno sledeće:</vt:lpstr>
      <vt:lpstr>PowerPoint Presentation</vt:lpstr>
      <vt:lpstr>Ormari sa serverima u NDC-u</vt:lpstr>
      <vt:lpstr>Protokoli u upotrebi: </vt:lpstr>
      <vt:lpstr>FEP – konfiguracija sistema</vt:lpstr>
      <vt:lpstr>FEP - pregled komunikacije u online modu </vt:lpstr>
      <vt:lpstr>FEP – alat za online editovanje konfiguracije sistema</vt:lpstr>
      <vt:lpstr>OAG – konfiguracija sistema</vt:lpstr>
      <vt:lpstr>OAG – pregled komunikacije u online modu</vt:lpstr>
      <vt:lpstr>WAMS – konfigurisan sistem </vt:lpstr>
      <vt:lpstr>Zaključak</vt:lpstr>
      <vt:lpstr>Hvala na pažnji!!!</vt:lpstr>
      <vt:lpstr>Pitanja: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Miljan Jovovic</cp:lastModifiedBy>
  <cp:revision>32</cp:revision>
  <dcterms:created xsi:type="dcterms:W3CDTF">2018-08-21T10:05:07Z</dcterms:created>
  <dcterms:modified xsi:type="dcterms:W3CDTF">2021-09-23T10:14:27Z</dcterms:modified>
</cp:coreProperties>
</file>